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8" r:id="rId3"/>
    <p:sldId id="259" r:id="rId4"/>
    <p:sldId id="261" r:id="rId5"/>
    <p:sldId id="257" r:id="rId6"/>
    <p:sldId id="262" r:id="rId7"/>
    <p:sldId id="263" r:id="rId8"/>
    <p:sldId id="264" r:id="rId9"/>
    <p:sldId id="265" r:id="rId10"/>
  </p:sldIdLst>
  <p:sldSz cx="14630400" cy="8229600"/>
  <p:notesSz cx="8229600" cy="14630400"/>
  <p:embeddedFontLst>
    <p:embeddedFont>
      <p:font typeface="Host Grotesk Medium" panose="020B0604020202020204" charset="0"/>
      <p:regular r:id="rId12"/>
    </p:embeddedFont>
    <p:embeddedFont>
      <p:font typeface="Roboto" panose="02000000000000000000" pitchFamily="2" charset="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571035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64B8C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051572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Smart Attendance System with Django: Revolutionizing Attendance Tracking</a:t>
            </a:r>
            <a:endParaRPr lang="en-US" sz="445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A13ED0C-833F-B92A-3B60-B37A8FA149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46827" y="83111"/>
            <a:ext cx="3383573" cy="177409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0331" y="846177"/>
            <a:ext cx="11565612" cy="5288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0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Why Django? The Perfect Framework for Smart Attendance</a:t>
            </a:r>
            <a:endParaRPr lang="en-US" sz="33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331" y="1586389"/>
            <a:ext cx="6316861" cy="631686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80828" y="1538883"/>
            <a:ext cx="6316861" cy="6346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650" b="1" dirty="0">
                <a:solidFill>
                  <a:srgbClr val="95CCDA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Rapid Development:</a:t>
            </a:r>
            <a:r>
              <a:rPr lang="en-US" sz="16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A robust Python web framework designed for quick deployment.</a:t>
            </a:r>
            <a:endParaRPr lang="en-US" sz="1650" dirty="0"/>
          </a:p>
        </p:txBody>
      </p:sp>
      <p:sp>
        <p:nvSpPr>
          <p:cNvPr id="5" name="Text 2"/>
          <p:cNvSpPr/>
          <p:nvPr/>
        </p:nvSpPr>
        <p:spPr>
          <a:xfrm>
            <a:off x="7580828" y="2247424"/>
            <a:ext cx="6316861" cy="6346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650" b="1" dirty="0">
                <a:solidFill>
                  <a:srgbClr val="95CCDA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Built-in Admin:</a:t>
            </a:r>
            <a:r>
              <a:rPr lang="en-US" sz="16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Effortless management of users and data through an integrated panel.</a:t>
            </a:r>
            <a:endParaRPr lang="en-US" sz="1650" dirty="0"/>
          </a:p>
        </p:txBody>
      </p:sp>
      <p:sp>
        <p:nvSpPr>
          <p:cNvPr id="6" name="Text 3"/>
          <p:cNvSpPr/>
          <p:nvPr/>
        </p:nvSpPr>
        <p:spPr>
          <a:xfrm>
            <a:off x="7580828" y="2955965"/>
            <a:ext cx="6316861" cy="6346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650" b="1" dirty="0">
                <a:solidFill>
                  <a:srgbClr val="95CCDA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API Support:</a:t>
            </a:r>
            <a:r>
              <a:rPr lang="en-US" sz="16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Seamless integration with mobile applications via REST APIs.</a:t>
            </a:r>
            <a:endParaRPr lang="en-US" sz="1650" dirty="0"/>
          </a:p>
        </p:txBody>
      </p:sp>
      <p:sp>
        <p:nvSpPr>
          <p:cNvPr id="7" name="Text 4"/>
          <p:cNvSpPr/>
          <p:nvPr/>
        </p:nvSpPr>
        <p:spPr>
          <a:xfrm>
            <a:off x="7580828" y="3664506"/>
            <a:ext cx="6316861" cy="6346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650" b="1" dirty="0">
                <a:solidFill>
                  <a:srgbClr val="95CCDA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Scalable &amp; Secure:</a:t>
            </a:r>
            <a:r>
              <a:rPr lang="en-US" sz="16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Engineered for real-world demands, ensuring high performance and data protection.</a:t>
            </a:r>
            <a:endParaRPr lang="en-US" sz="165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C7B3337-95C0-AB24-114F-C3CF74C233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46827" y="83111"/>
            <a:ext cx="3383573" cy="17740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610C3CF-C476-2DC5-8D7D-726733BD11AF}"/>
              </a:ext>
            </a:extLst>
          </p:cNvPr>
          <p:cNvSpPr/>
          <p:nvPr/>
        </p:nvSpPr>
        <p:spPr>
          <a:xfrm>
            <a:off x="12804252" y="7707142"/>
            <a:ext cx="1826148" cy="52245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86339"/>
            <a:ext cx="9397246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Core Features of a Smart Attendance System</a:t>
            </a:r>
            <a:endParaRPr lang="en-US" sz="35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206943"/>
            <a:ext cx="566976" cy="56697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305740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User Dashboards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3547824"/>
            <a:ext cx="6379607" cy="10204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Students and teachers get real-time access to their attendance data and reports. Student can see Scheduled classes on their dash bord.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6884" y="2206943"/>
            <a:ext cx="566976" cy="56697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456884" y="305740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Editable Records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7456884" y="3547824"/>
            <a:ext cx="6379726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Teachers can easily modify attendance sheets when necessary, maintaining flexibility.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5021937"/>
            <a:ext cx="566976" cy="56697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93790" y="587240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Detailed Analytics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793790" y="6362819"/>
            <a:ext cx="6379607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Gain insights into attendance patterns, punctuality, and overall engagement.</a:t>
            </a:r>
            <a:endParaRPr lang="en-US" sz="17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56884" y="5021937"/>
            <a:ext cx="566976" cy="566976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456884" y="587240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Enhanced Security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7456884" y="6362819"/>
            <a:ext cx="6379726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Robust measures to prevent proxy attendance and ensure data integrity.</a:t>
            </a:r>
            <a:endParaRPr lang="en-US" sz="175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916B4DF-0FFD-331C-32F7-E6EE309EA48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246827" y="83111"/>
            <a:ext cx="3383573" cy="177409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4B5BA409-A847-A87C-2F55-B21307FF444D}"/>
              </a:ext>
            </a:extLst>
          </p:cNvPr>
          <p:cNvSpPr/>
          <p:nvPr/>
        </p:nvSpPr>
        <p:spPr>
          <a:xfrm>
            <a:off x="12804252" y="7707142"/>
            <a:ext cx="1826148" cy="52245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75216"/>
            <a:ext cx="7462957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How It Works: User Experience Flow</a:t>
            </a:r>
            <a:endParaRPr lang="en-US" sz="35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1795820"/>
            <a:ext cx="6521410" cy="90725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020604" y="292989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Scan ID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1020604" y="3420308"/>
            <a:ext cx="6067782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Students present their ID cards at the entrance machine.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1795820"/>
            <a:ext cx="6521410" cy="90725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542014" y="292989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Verify Identity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7542014" y="3420308"/>
            <a:ext cx="6067782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system quickly confirms the student's identity via the enrollment number.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4327446"/>
            <a:ext cx="6521410" cy="90725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020604" y="546151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Instant Marking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1020604" y="5951934"/>
            <a:ext cx="6067782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Attendance is logged instantly in the Django database.</a:t>
            </a:r>
            <a:endParaRPr lang="en-US" sz="17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5200" y="4327446"/>
            <a:ext cx="6521410" cy="907256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542014" y="546151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Teacher Access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7542014" y="5951934"/>
            <a:ext cx="6067782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Teachers monitor trends and edit records on their dashboards.</a:t>
            </a:r>
            <a:endParaRPr lang="en-US" sz="1750" dirty="0"/>
          </a:p>
        </p:txBody>
      </p:sp>
      <p:sp>
        <p:nvSpPr>
          <p:cNvPr id="15" name="Text 9"/>
          <p:cNvSpPr/>
          <p:nvPr/>
        </p:nvSpPr>
        <p:spPr>
          <a:xfrm>
            <a:off x="793790" y="7114223"/>
            <a:ext cx="13042821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This streamlined process ensures accuracy and provides immediate data for both students and staff.</a:t>
            </a:r>
            <a:endParaRPr lang="en-US" sz="175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A5819E1-3F6B-957D-55F0-589DC2353A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246827" y="83111"/>
            <a:ext cx="3383573" cy="177409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9BC0A73-33EC-EFD5-6CDF-0F3C8B282B83}"/>
              </a:ext>
            </a:extLst>
          </p:cNvPr>
          <p:cNvSpPr/>
          <p:nvPr/>
        </p:nvSpPr>
        <p:spPr>
          <a:xfrm>
            <a:off x="12804252" y="7707142"/>
            <a:ext cx="1826148" cy="52245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55859"/>
            <a:ext cx="6889790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The Attendance Challenge Today</a:t>
            </a:r>
            <a:endParaRPr lang="en-US" sz="3550" dirty="0"/>
          </a:p>
        </p:txBody>
      </p:sp>
      <p:sp>
        <p:nvSpPr>
          <p:cNvPr id="3" name="Shape 1"/>
          <p:cNvSpPr/>
          <p:nvPr/>
        </p:nvSpPr>
        <p:spPr>
          <a:xfrm>
            <a:off x="793790" y="2516624"/>
            <a:ext cx="6407944" cy="1995011"/>
          </a:xfrm>
          <a:prstGeom prst="roundRect">
            <a:avLst>
              <a:gd name="adj" fmla="val 7333"/>
            </a:avLst>
          </a:prstGeom>
          <a:solidFill>
            <a:srgbClr val="FAF9F5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486144"/>
            <a:ext cx="6407944" cy="121920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7540" y="2176463"/>
            <a:ext cx="680442" cy="680442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3861614" y="2346603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1</a:t>
            </a:r>
            <a:endParaRPr lang="en-US" sz="2100" dirty="0"/>
          </a:p>
        </p:txBody>
      </p:sp>
      <p:sp>
        <p:nvSpPr>
          <p:cNvPr id="7" name="Text 3"/>
          <p:cNvSpPr/>
          <p:nvPr/>
        </p:nvSpPr>
        <p:spPr>
          <a:xfrm>
            <a:off x="1051084" y="30836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Manual Processes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1051084" y="3574018"/>
            <a:ext cx="5893356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Time-consuming and prone to human error, leading to inaccuracies.</a:t>
            </a:r>
            <a:endParaRPr lang="en-US" sz="1750" dirty="0"/>
          </a:p>
        </p:txBody>
      </p:sp>
      <p:sp>
        <p:nvSpPr>
          <p:cNvPr id="9" name="Shape 5"/>
          <p:cNvSpPr/>
          <p:nvPr/>
        </p:nvSpPr>
        <p:spPr>
          <a:xfrm>
            <a:off x="7428548" y="2516624"/>
            <a:ext cx="6408063" cy="1995011"/>
          </a:xfrm>
          <a:prstGeom prst="roundRect">
            <a:avLst>
              <a:gd name="adj" fmla="val 7333"/>
            </a:avLst>
          </a:prstGeom>
          <a:solidFill>
            <a:srgbClr val="FAF9F5"/>
          </a:solidFill>
          <a:ln/>
        </p:spPr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8548" y="2486144"/>
            <a:ext cx="6408063" cy="121920"/>
          </a:xfrm>
          <a:prstGeom prst="rect">
            <a:avLst/>
          </a:prstGeom>
        </p:spPr>
      </p:pic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92298" y="2176463"/>
            <a:ext cx="680442" cy="680442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10496371" y="2346603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2</a:t>
            </a:r>
            <a:endParaRPr lang="en-US" sz="2100" dirty="0"/>
          </a:p>
        </p:txBody>
      </p:sp>
      <p:sp>
        <p:nvSpPr>
          <p:cNvPr id="13" name="Text 7"/>
          <p:cNvSpPr/>
          <p:nvPr/>
        </p:nvSpPr>
        <p:spPr>
          <a:xfrm>
            <a:off x="7685842" y="30836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Proxy &amp; Fraud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7685842" y="3574018"/>
            <a:ext cx="5893475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Undermines the integrity of attendance records and accountability.</a:t>
            </a:r>
            <a:endParaRPr lang="en-US" sz="1750" dirty="0"/>
          </a:p>
        </p:txBody>
      </p:sp>
      <p:sp>
        <p:nvSpPr>
          <p:cNvPr id="15" name="Shape 9"/>
          <p:cNvSpPr/>
          <p:nvPr/>
        </p:nvSpPr>
        <p:spPr>
          <a:xfrm>
            <a:off x="793790" y="5078611"/>
            <a:ext cx="6407944" cy="1995011"/>
          </a:xfrm>
          <a:prstGeom prst="roundRect">
            <a:avLst>
              <a:gd name="adj" fmla="val 7333"/>
            </a:avLst>
          </a:prstGeom>
          <a:solidFill>
            <a:srgbClr val="FAF9F5"/>
          </a:solidFill>
          <a:ln/>
        </p:spPr>
      </p:sp>
      <p:pic>
        <p:nvPicPr>
          <p:cNvPr id="16" name="Image 4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5048131"/>
            <a:ext cx="6407944" cy="121920"/>
          </a:xfrm>
          <a:prstGeom prst="rect">
            <a:avLst/>
          </a:prstGeom>
        </p:spPr>
      </p:pic>
      <p:pic>
        <p:nvPicPr>
          <p:cNvPr id="17" name="Image 5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7540" y="4738449"/>
            <a:ext cx="680442" cy="680442"/>
          </a:xfrm>
          <a:prstGeom prst="rect">
            <a:avLst/>
          </a:prstGeom>
        </p:spPr>
      </p:pic>
      <p:sp>
        <p:nvSpPr>
          <p:cNvPr id="18" name="Text 10"/>
          <p:cNvSpPr/>
          <p:nvPr/>
        </p:nvSpPr>
        <p:spPr>
          <a:xfrm>
            <a:off x="3861614" y="4908590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3</a:t>
            </a:r>
            <a:endParaRPr lang="en-US" sz="2100" dirty="0"/>
          </a:p>
        </p:txBody>
      </p:sp>
      <p:sp>
        <p:nvSpPr>
          <p:cNvPr id="19" name="Text 11"/>
          <p:cNvSpPr/>
          <p:nvPr/>
        </p:nvSpPr>
        <p:spPr>
          <a:xfrm>
            <a:off x="1051084" y="564558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Lack of Scalability</a:t>
            </a:r>
            <a:endParaRPr lang="en-US" sz="2200" dirty="0"/>
          </a:p>
        </p:txBody>
      </p:sp>
      <p:sp>
        <p:nvSpPr>
          <p:cNvPr id="20" name="Text 12"/>
          <p:cNvSpPr/>
          <p:nvPr/>
        </p:nvSpPr>
        <p:spPr>
          <a:xfrm>
            <a:off x="1051084" y="6136005"/>
            <a:ext cx="5893356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Traditional methods struggle with larger institutions and diverse needs.</a:t>
            </a:r>
            <a:endParaRPr lang="en-US" sz="1750" dirty="0"/>
          </a:p>
        </p:txBody>
      </p:sp>
      <p:sp>
        <p:nvSpPr>
          <p:cNvPr id="21" name="Shape 13"/>
          <p:cNvSpPr/>
          <p:nvPr/>
        </p:nvSpPr>
        <p:spPr>
          <a:xfrm>
            <a:off x="7428548" y="5078611"/>
            <a:ext cx="6408063" cy="1995011"/>
          </a:xfrm>
          <a:prstGeom prst="roundRect">
            <a:avLst>
              <a:gd name="adj" fmla="val 7333"/>
            </a:avLst>
          </a:prstGeom>
          <a:solidFill>
            <a:srgbClr val="FAF9F5"/>
          </a:solidFill>
          <a:ln/>
        </p:spPr>
      </p:sp>
      <p:pic>
        <p:nvPicPr>
          <p:cNvPr id="22" name="Image 6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8548" y="5048131"/>
            <a:ext cx="6408063" cy="121920"/>
          </a:xfrm>
          <a:prstGeom prst="rect">
            <a:avLst/>
          </a:prstGeom>
        </p:spPr>
      </p:pic>
      <p:pic>
        <p:nvPicPr>
          <p:cNvPr id="23" name="Image 7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92298" y="4738449"/>
            <a:ext cx="680442" cy="680442"/>
          </a:xfrm>
          <a:prstGeom prst="rect">
            <a:avLst/>
          </a:prstGeom>
        </p:spPr>
      </p:pic>
      <p:sp>
        <p:nvSpPr>
          <p:cNvPr id="24" name="Text 14"/>
          <p:cNvSpPr/>
          <p:nvPr/>
        </p:nvSpPr>
        <p:spPr>
          <a:xfrm>
            <a:off x="10496371" y="4908590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4</a:t>
            </a:r>
            <a:endParaRPr lang="en-US" sz="2100" dirty="0"/>
          </a:p>
        </p:txBody>
      </p:sp>
      <p:sp>
        <p:nvSpPr>
          <p:cNvPr id="25" name="Text 15"/>
          <p:cNvSpPr/>
          <p:nvPr/>
        </p:nvSpPr>
        <p:spPr>
          <a:xfrm>
            <a:off x="7685842" y="564558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Reliability Gap</a:t>
            </a:r>
            <a:endParaRPr lang="en-US" sz="2200" dirty="0"/>
          </a:p>
        </p:txBody>
      </p:sp>
      <p:sp>
        <p:nvSpPr>
          <p:cNvPr id="26" name="Text 16"/>
          <p:cNvSpPr/>
          <p:nvPr/>
        </p:nvSpPr>
        <p:spPr>
          <a:xfrm>
            <a:off x="7685842" y="6136005"/>
            <a:ext cx="5893475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Need for automated, robust, and dependable solutions in all settings.</a:t>
            </a:r>
            <a:endParaRPr lang="en-US" sz="1750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FF0178ED-76E1-1707-5ED0-2299534C71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46827" y="83111"/>
            <a:ext cx="3383573" cy="177409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DD78C194-370F-8564-7AAC-7EA2F3D92B60}"/>
              </a:ext>
            </a:extLst>
          </p:cNvPr>
          <p:cNvSpPr/>
          <p:nvPr/>
        </p:nvSpPr>
        <p:spPr>
          <a:xfrm>
            <a:off x="12804252" y="7707142"/>
            <a:ext cx="1826148" cy="52245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206347"/>
            <a:ext cx="6642140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Technical Architecture Overview</a:t>
            </a:r>
            <a:endParaRPr lang="en-US" sz="3550" dirty="0"/>
          </a:p>
        </p:txBody>
      </p:sp>
      <p:sp>
        <p:nvSpPr>
          <p:cNvPr id="3" name="Shape 1"/>
          <p:cNvSpPr/>
          <p:nvPr/>
        </p:nvSpPr>
        <p:spPr>
          <a:xfrm>
            <a:off x="793790" y="3226951"/>
            <a:ext cx="13042821" cy="2796183"/>
          </a:xfrm>
          <a:prstGeom prst="roundRect">
            <a:avLst>
              <a:gd name="adj" fmla="val 3407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01410" y="3234571"/>
            <a:ext cx="4342448" cy="2780943"/>
          </a:xfrm>
          <a:prstGeom prst="roundRect">
            <a:avLst>
              <a:gd name="adj" fmla="val 3426"/>
            </a:avLst>
          </a:prstGeom>
          <a:solidFill>
            <a:srgbClr val="D9EDF2"/>
          </a:solidFill>
          <a:ln/>
        </p:spPr>
      </p:sp>
      <p:sp>
        <p:nvSpPr>
          <p:cNvPr id="5" name="Text 3"/>
          <p:cNvSpPr/>
          <p:nvPr/>
        </p:nvSpPr>
        <p:spPr>
          <a:xfrm>
            <a:off x="1028224" y="346138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Django Backend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028224" y="3951803"/>
            <a:ext cx="3548658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Powers the system with a robust and secure foundation.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1028224" y="4768215"/>
            <a:ext cx="3548658" cy="10204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Database: SQLite (for smaller deployments) or PostgreSQL (for scalability).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5143857" y="3234571"/>
            <a:ext cx="4342567" cy="2780943"/>
          </a:xfrm>
          <a:prstGeom prst="rect">
            <a:avLst/>
          </a:prstGeom>
          <a:solidFill>
            <a:srgbClr val="D9EDF2"/>
          </a:solidFill>
          <a:ln/>
        </p:spPr>
      </p:sp>
      <p:sp>
        <p:nvSpPr>
          <p:cNvPr id="9" name="Shape 7"/>
          <p:cNvSpPr/>
          <p:nvPr/>
        </p:nvSpPr>
        <p:spPr>
          <a:xfrm>
            <a:off x="5143857" y="3234571"/>
            <a:ext cx="30480" cy="2780943"/>
          </a:xfrm>
          <a:prstGeom prst="roundRect">
            <a:avLst>
              <a:gd name="adj" fmla="val 312558"/>
            </a:avLst>
          </a:prstGeom>
          <a:solidFill>
            <a:srgbClr val="BFD3D8"/>
          </a:solidFill>
          <a:ln/>
        </p:spPr>
      </p:sp>
      <p:sp>
        <p:nvSpPr>
          <p:cNvPr id="10" name="Text 8"/>
          <p:cNvSpPr/>
          <p:nvPr/>
        </p:nvSpPr>
        <p:spPr>
          <a:xfrm>
            <a:off x="5710833" y="346138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Responsive Frontend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5710833" y="3951803"/>
            <a:ext cx="3208615" cy="13606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Built with HTML, CSS, and JavaScript frameworks (e.g., React, Vue.js) for optimal user experience across devices.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4860369" y="4341495"/>
            <a:ext cx="566976" cy="566976"/>
          </a:xfrm>
          <a:prstGeom prst="roundRect">
            <a:avLst>
              <a:gd name="adj" fmla="val 16803"/>
            </a:avLst>
          </a:prstGeom>
          <a:solidFill>
            <a:srgbClr val="FAF9F5"/>
          </a:solidFill>
          <a:ln w="30480">
            <a:solidFill>
              <a:srgbClr val="BFD3D8"/>
            </a:solidFill>
            <a:prstDash val="solid"/>
          </a:ln>
        </p:spPr>
      </p:sp>
      <p:pic>
        <p:nvPicPr>
          <p:cNvPr id="1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2054" y="4447818"/>
            <a:ext cx="283488" cy="354330"/>
          </a:xfrm>
          <a:prstGeom prst="rect">
            <a:avLst/>
          </a:prstGeom>
        </p:spPr>
      </p:pic>
      <p:sp>
        <p:nvSpPr>
          <p:cNvPr id="14" name="Shape 11"/>
          <p:cNvSpPr/>
          <p:nvPr/>
        </p:nvSpPr>
        <p:spPr>
          <a:xfrm>
            <a:off x="9486424" y="3234571"/>
            <a:ext cx="4342567" cy="2780943"/>
          </a:xfrm>
          <a:prstGeom prst="rect">
            <a:avLst/>
          </a:prstGeom>
          <a:solidFill>
            <a:srgbClr val="D9EDF2"/>
          </a:solidFill>
          <a:ln/>
        </p:spPr>
      </p:sp>
      <p:sp>
        <p:nvSpPr>
          <p:cNvPr id="15" name="Shape 12"/>
          <p:cNvSpPr/>
          <p:nvPr/>
        </p:nvSpPr>
        <p:spPr>
          <a:xfrm>
            <a:off x="9486424" y="3234571"/>
            <a:ext cx="30480" cy="2780943"/>
          </a:xfrm>
          <a:prstGeom prst="roundRect">
            <a:avLst>
              <a:gd name="adj" fmla="val 312558"/>
            </a:avLst>
          </a:prstGeom>
          <a:solidFill>
            <a:srgbClr val="BFD3D8"/>
          </a:solidFill>
          <a:ln/>
        </p:spPr>
      </p:sp>
      <p:sp>
        <p:nvSpPr>
          <p:cNvPr id="16" name="Text 13"/>
          <p:cNvSpPr/>
          <p:nvPr/>
        </p:nvSpPr>
        <p:spPr>
          <a:xfrm>
            <a:off x="10053399" y="346138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Tesseract-OCR</a:t>
            </a:r>
            <a:endParaRPr lang="en-US" sz="2200" dirty="0"/>
          </a:p>
        </p:txBody>
      </p:sp>
      <p:sp>
        <p:nvSpPr>
          <p:cNvPr id="17" name="Text 14"/>
          <p:cNvSpPr/>
          <p:nvPr/>
        </p:nvSpPr>
        <p:spPr>
          <a:xfrm>
            <a:off x="10053399" y="3951803"/>
            <a:ext cx="3548777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Utilized for accurate extraction of enrollment numbers from ID cards.</a:t>
            </a:r>
            <a:endParaRPr lang="en-US" sz="1750" dirty="0"/>
          </a:p>
        </p:txBody>
      </p:sp>
      <p:sp>
        <p:nvSpPr>
          <p:cNvPr id="18" name="Shape 15"/>
          <p:cNvSpPr/>
          <p:nvPr/>
        </p:nvSpPr>
        <p:spPr>
          <a:xfrm>
            <a:off x="9202936" y="4341495"/>
            <a:ext cx="566976" cy="566976"/>
          </a:xfrm>
          <a:prstGeom prst="roundRect">
            <a:avLst>
              <a:gd name="adj" fmla="val 16803"/>
            </a:avLst>
          </a:prstGeom>
          <a:solidFill>
            <a:srgbClr val="FAF9F5"/>
          </a:solidFill>
          <a:ln w="30480">
            <a:solidFill>
              <a:srgbClr val="BFD3D8"/>
            </a:solidFill>
            <a:prstDash val="solid"/>
          </a:ln>
        </p:spPr>
      </p:sp>
      <p:pic>
        <p:nvPicPr>
          <p:cNvPr id="1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4620" y="4447818"/>
            <a:ext cx="283488" cy="35433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25927D9-72D7-4EBF-42A7-6DF65BF3D0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46827" y="83111"/>
            <a:ext cx="3383573" cy="177409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86DC5AC1-B122-C4B0-BEFA-17ADAD8227F0}"/>
              </a:ext>
            </a:extLst>
          </p:cNvPr>
          <p:cNvSpPr/>
          <p:nvPr/>
        </p:nvSpPr>
        <p:spPr>
          <a:xfrm>
            <a:off x="12804252" y="7707142"/>
            <a:ext cx="1826148" cy="52245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50664" y="432673"/>
            <a:ext cx="4262676" cy="3932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Real-World Impact &amp; Benefits</a:t>
            </a:r>
            <a:endParaRPr lang="en-US" sz="2450" dirty="0"/>
          </a:p>
        </p:txBody>
      </p:sp>
      <p:sp>
        <p:nvSpPr>
          <p:cNvPr id="3" name="Text 1"/>
          <p:cNvSpPr/>
          <p:nvPr/>
        </p:nvSpPr>
        <p:spPr>
          <a:xfrm>
            <a:off x="2915960" y="2163128"/>
            <a:ext cx="1935242" cy="3932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50"/>
              </a:lnSpc>
              <a:buNone/>
            </a:pPr>
            <a:r>
              <a:rPr lang="en-US" sz="30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80%</a:t>
            </a:r>
            <a:endParaRPr lang="en-US" sz="30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3671" y="1179790"/>
            <a:ext cx="2360057" cy="2360057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900363" y="3736419"/>
            <a:ext cx="1966674" cy="2458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15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Time Savings</a:t>
            </a:r>
            <a:endParaRPr lang="en-US" sz="1500" dirty="0"/>
          </a:p>
        </p:txBody>
      </p:sp>
      <p:sp>
        <p:nvSpPr>
          <p:cNvPr id="6" name="Text 3"/>
          <p:cNvSpPr/>
          <p:nvPr/>
        </p:nvSpPr>
        <p:spPr>
          <a:xfrm>
            <a:off x="550664" y="4076581"/>
            <a:ext cx="6666190" cy="235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2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Reduces manual attendance work by up to 80% weekly.</a:t>
            </a:r>
            <a:endParaRPr lang="en-US" sz="1200" dirty="0"/>
          </a:p>
        </p:txBody>
      </p:sp>
      <p:sp>
        <p:nvSpPr>
          <p:cNvPr id="7" name="Text 4"/>
          <p:cNvSpPr/>
          <p:nvPr/>
        </p:nvSpPr>
        <p:spPr>
          <a:xfrm>
            <a:off x="9778841" y="2163128"/>
            <a:ext cx="1935242" cy="3932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50"/>
              </a:lnSpc>
              <a:buNone/>
            </a:pPr>
            <a:r>
              <a:rPr lang="en-US" sz="30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99%</a:t>
            </a:r>
            <a:endParaRPr lang="en-US" sz="30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66553" y="1179790"/>
            <a:ext cx="2360057" cy="2360057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9763244" y="3736419"/>
            <a:ext cx="1966674" cy="2458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15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Accuracy Boost</a:t>
            </a:r>
            <a:endParaRPr lang="en-US" sz="1500" dirty="0"/>
          </a:p>
        </p:txBody>
      </p:sp>
      <p:sp>
        <p:nvSpPr>
          <p:cNvPr id="10" name="Text 6"/>
          <p:cNvSpPr/>
          <p:nvPr/>
        </p:nvSpPr>
        <p:spPr>
          <a:xfrm>
            <a:off x="7413427" y="4076581"/>
            <a:ext cx="6666309" cy="235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2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Significantly improves record accuracy and accountability.</a:t>
            </a:r>
            <a:endParaRPr lang="en-US" sz="1200" dirty="0"/>
          </a:p>
        </p:txBody>
      </p:sp>
      <p:sp>
        <p:nvSpPr>
          <p:cNvPr id="11" name="Text 7"/>
          <p:cNvSpPr/>
          <p:nvPr/>
        </p:nvSpPr>
        <p:spPr>
          <a:xfrm>
            <a:off x="2915960" y="5649635"/>
            <a:ext cx="1935242" cy="3932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50"/>
              </a:lnSpc>
              <a:buNone/>
            </a:pPr>
            <a:r>
              <a:rPr lang="en-US" sz="30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60%</a:t>
            </a:r>
            <a:endParaRPr lang="en-US" sz="3050" dirty="0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03671" y="4666297"/>
            <a:ext cx="2360057" cy="2360057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2900363" y="7222927"/>
            <a:ext cx="1966674" cy="2458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15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Insightful Data</a:t>
            </a:r>
            <a:endParaRPr lang="en-US" sz="1500" dirty="0"/>
          </a:p>
        </p:txBody>
      </p:sp>
      <p:sp>
        <p:nvSpPr>
          <p:cNvPr id="14" name="Text 9"/>
          <p:cNvSpPr/>
          <p:nvPr/>
        </p:nvSpPr>
        <p:spPr>
          <a:xfrm>
            <a:off x="550664" y="7563088"/>
            <a:ext cx="6666190" cy="235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2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Provides actionable analytics for better decision-making.</a:t>
            </a:r>
            <a:endParaRPr lang="en-US" sz="1200" dirty="0"/>
          </a:p>
        </p:txBody>
      </p:sp>
      <p:sp>
        <p:nvSpPr>
          <p:cNvPr id="15" name="Text 10"/>
          <p:cNvSpPr/>
          <p:nvPr/>
        </p:nvSpPr>
        <p:spPr>
          <a:xfrm>
            <a:off x="9778841" y="5649635"/>
            <a:ext cx="1935242" cy="3932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50"/>
              </a:lnSpc>
              <a:buNone/>
            </a:pPr>
            <a:r>
              <a:rPr lang="en-US" sz="30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30%</a:t>
            </a:r>
            <a:endParaRPr lang="en-US" sz="3050" dirty="0"/>
          </a:p>
        </p:txBody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66553" y="4666297"/>
            <a:ext cx="2360057" cy="2360057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9763244" y="7222927"/>
            <a:ext cx="1966674" cy="2458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15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Engagement</a:t>
            </a:r>
            <a:endParaRPr lang="en-US" sz="1500" dirty="0"/>
          </a:p>
        </p:txBody>
      </p:sp>
      <p:sp>
        <p:nvSpPr>
          <p:cNvPr id="18" name="Text 12"/>
          <p:cNvSpPr/>
          <p:nvPr/>
        </p:nvSpPr>
        <p:spPr>
          <a:xfrm>
            <a:off x="7413427" y="7563088"/>
            <a:ext cx="6666309" cy="235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2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Fosters better student punctuality and engagement.</a:t>
            </a:r>
            <a:endParaRPr lang="en-US" sz="1200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9167968-E580-A549-2CC6-6A3D0482EC2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246827" y="83111"/>
            <a:ext cx="3383573" cy="177409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7851BDD-5CED-FEE5-E568-20EAE72D143F}"/>
              </a:ext>
            </a:extLst>
          </p:cNvPr>
          <p:cNvSpPr/>
          <p:nvPr/>
        </p:nvSpPr>
        <p:spPr>
          <a:xfrm>
            <a:off x="12804252" y="7707142"/>
            <a:ext cx="1826148" cy="52245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25260"/>
            <a:ext cx="741949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Future Enhancements &amp; Innovations</a:t>
            </a:r>
            <a:endParaRPr lang="en-US" sz="3550" dirty="0"/>
          </a:p>
        </p:txBody>
      </p:sp>
      <p:sp>
        <p:nvSpPr>
          <p:cNvPr id="3" name="Shape 1"/>
          <p:cNvSpPr/>
          <p:nvPr/>
        </p:nvSpPr>
        <p:spPr>
          <a:xfrm>
            <a:off x="793790" y="2145863"/>
            <a:ext cx="6407944" cy="2365772"/>
          </a:xfrm>
          <a:prstGeom prst="roundRect">
            <a:avLst>
              <a:gd name="adj" fmla="val 4027"/>
            </a:avLst>
          </a:prstGeom>
          <a:solidFill>
            <a:srgbClr val="FAF9F5"/>
          </a:solidFill>
          <a:ln w="30480">
            <a:solidFill>
              <a:srgbClr val="BFD3D8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24270" y="2176343"/>
            <a:ext cx="6346984" cy="680442"/>
          </a:xfrm>
          <a:prstGeom prst="roundRect">
            <a:avLst>
              <a:gd name="adj" fmla="val 8626"/>
            </a:avLst>
          </a:prstGeom>
          <a:solidFill>
            <a:srgbClr val="D9EDF2"/>
          </a:solidFill>
          <a:ln/>
        </p:spPr>
      </p:sp>
      <p:sp>
        <p:nvSpPr>
          <p:cNvPr id="5" name="Text 3"/>
          <p:cNvSpPr/>
          <p:nvPr/>
        </p:nvSpPr>
        <p:spPr>
          <a:xfrm>
            <a:off x="3827621" y="2300049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6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4"/>
          <p:cNvSpPr/>
          <p:nvPr/>
        </p:nvSpPr>
        <p:spPr>
          <a:xfrm>
            <a:off x="1051084" y="30836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Mobile Apps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1051084" y="3574018"/>
            <a:ext cx="5893356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Seamless attendance marking and monitoring on-the-go.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7428548" y="2145863"/>
            <a:ext cx="6408063" cy="2365772"/>
          </a:xfrm>
          <a:prstGeom prst="roundRect">
            <a:avLst>
              <a:gd name="adj" fmla="val 4027"/>
            </a:avLst>
          </a:prstGeom>
          <a:solidFill>
            <a:srgbClr val="FAF9F5"/>
          </a:solidFill>
          <a:ln w="30480">
            <a:solidFill>
              <a:srgbClr val="BFD3D8"/>
            </a:solidFill>
            <a:prstDash val="solid"/>
          </a:ln>
        </p:spPr>
      </p:sp>
      <p:sp>
        <p:nvSpPr>
          <p:cNvPr id="9" name="Shape 7"/>
          <p:cNvSpPr/>
          <p:nvPr/>
        </p:nvSpPr>
        <p:spPr>
          <a:xfrm>
            <a:off x="7459027" y="2176343"/>
            <a:ext cx="6347103" cy="680442"/>
          </a:xfrm>
          <a:prstGeom prst="roundRect">
            <a:avLst>
              <a:gd name="adj" fmla="val 8626"/>
            </a:avLst>
          </a:prstGeom>
          <a:solidFill>
            <a:srgbClr val="D9EDF2"/>
          </a:solidFill>
          <a:ln/>
        </p:spPr>
      </p:sp>
      <p:sp>
        <p:nvSpPr>
          <p:cNvPr id="10" name="Text 8"/>
          <p:cNvSpPr/>
          <p:nvPr/>
        </p:nvSpPr>
        <p:spPr>
          <a:xfrm>
            <a:off x="10462498" y="2300049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6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2</a:t>
            </a:r>
            <a:endParaRPr lang="en-US" sz="2650" dirty="0"/>
          </a:p>
        </p:txBody>
      </p:sp>
      <p:sp>
        <p:nvSpPr>
          <p:cNvPr id="11" name="Text 9"/>
          <p:cNvSpPr/>
          <p:nvPr/>
        </p:nvSpPr>
        <p:spPr>
          <a:xfrm>
            <a:off x="7685842" y="30836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AI Anomaly Detection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7685842" y="3574018"/>
            <a:ext cx="5893475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Advanced algorithms to identify and prevent attendance fraud.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793790" y="4738449"/>
            <a:ext cx="6407944" cy="2365772"/>
          </a:xfrm>
          <a:prstGeom prst="roundRect">
            <a:avLst>
              <a:gd name="adj" fmla="val 4027"/>
            </a:avLst>
          </a:prstGeom>
          <a:solidFill>
            <a:srgbClr val="FAF9F5"/>
          </a:solidFill>
          <a:ln w="30480">
            <a:solidFill>
              <a:srgbClr val="BFD3D8"/>
            </a:solidFill>
            <a:prstDash val="solid"/>
          </a:ln>
        </p:spPr>
      </p:sp>
      <p:sp>
        <p:nvSpPr>
          <p:cNvPr id="14" name="Shape 12"/>
          <p:cNvSpPr/>
          <p:nvPr/>
        </p:nvSpPr>
        <p:spPr>
          <a:xfrm>
            <a:off x="824270" y="4768929"/>
            <a:ext cx="6346984" cy="680442"/>
          </a:xfrm>
          <a:prstGeom prst="roundRect">
            <a:avLst>
              <a:gd name="adj" fmla="val 8626"/>
            </a:avLst>
          </a:prstGeom>
          <a:solidFill>
            <a:srgbClr val="D9EDF2"/>
          </a:solidFill>
          <a:ln/>
        </p:spPr>
      </p:sp>
      <p:sp>
        <p:nvSpPr>
          <p:cNvPr id="15" name="Text 13"/>
          <p:cNvSpPr/>
          <p:nvPr/>
        </p:nvSpPr>
        <p:spPr>
          <a:xfrm>
            <a:off x="3827621" y="4892635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6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3</a:t>
            </a:r>
            <a:endParaRPr lang="en-US" sz="2650" dirty="0"/>
          </a:p>
        </p:txBody>
      </p:sp>
      <p:sp>
        <p:nvSpPr>
          <p:cNvPr id="16" name="Text 14"/>
          <p:cNvSpPr/>
          <p:nvPr/>
        </p:nvSpPr>
        <p:spPr>
          <a:xfrm>
            <a:off x="1051084" y="567618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IoT Integration</a:t>
            </a:r>
            <a:endParaRPr lang="en-US" sz="2200" dirty="0"/>
          </a:p>
        </p:txBody>
      </p:sp>
      <p:sp>
        <p:nvSpPr>
          <p:cNvPr id="17" name="Text 15"/>
          <p:cNvSpPr/>
          <p:nvPr/>
        </p:nvSpPr>
        <p:spPr>
          <a:xfrm>
            <a:off x="1051084" y="6166604"/>
            <a:ext cx="5893356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Portable ultrasonic sensors for accurate classroom occupancy counts.</a:t>
            </a:r>
            <a:endParaRPr lang="en-US" sz="1750" dirty="0"/>
          </a:p>
        </p:txBody>
      </p:sp>
      <p:sp>
        <p:nvSpPr>
          <p:cNvPr id="18" name="Shape 16"/>
          <p:cNvSpPr/>
          <p:nvPr/>
        </p:nvSpPr>
        <p:spPr>
          <a:xfrm>
            <a:off x="7428548" y="4738449"/>
            <a:ext cx="6408063" cy="2365772"/>
          </a:xfrm>
          <a:prstGeom prst="roundRect">
            <a:avLst>
              <a:gd name="adj" fmla="val 4027"/>
            </a:avLst>
          </a:prstGeom>
          <a:solidFill>
            <a:srgbClr val="FAF9F5"/>
          </a:solidFill>
          <a:ln w="30480">
            <a:solidFill>
              <a:srgbClr val="BFD3D8"/>
            </a:solidFill>
            <a:prstDash val="solid"/>
          </a:ln>
        </p:spPr>
      </p:sp>
      <p:sp>
        <p:nvSpPr>
          <p:cNvPr id="19" name="Shape 17"/>
          <p:cNvSpPr/>
          <p:nvPr/>
        </p:nvSpPr>
        <p:spPr>
          <a:xfrm>
            <a:off x="7459027" y="4768929"/>
            <a:ext cx="6347103" cy="680442"/>
          </a:xfrm>
          <a:prstGeom prst="roundRect">
            <a:avLst>
              <a:gd name="adj" fmla="val 8626"/>
            </a:avLst>
          </a:prstGeom>
          <a:solidFill>
            <a:srgbClr val="D9EDF2"/>
          </a:solidFill>
          <a:ln/>
        </p:spPr>
      </p:sp>
      <p:sp>
        <p:nvSpPr>
          <p:cNvPr id="20" name="Text 18"/>
          <p:cNvSpPr/>
          <p:nvPr/>
        </p:nvSpPr>
        <p:spPr>
          <a:xfrm>
            <a:off x="10462498" y="4892635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6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4</a:t>
            </a:r>
            <a:endParaRPr lang="en-US" sz="2650" dirty="0"/>
          </a:p>
        </p:txBody>
      </p:sp>
      <p:sp>
        <p:nvSpPr>
          <p:cNvPr id="21" name="Text 19"/>
          <p:cNvSpPr/>
          <p:nvPr/>
        </p:nvSpPr>
        <p:spPr>
          <a:xfrm>
            <a:off x="7685842" y="567618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ERP/LMS Integration</a:t>
            </a:r>
            <a:endParaRPr lang="en-US" sz="2200" dirty="0"/>
          </a:p>
        </p:txBody>
      </p:sp>
      <p:sp>
        <p:nvSpPr>
          <p:cNvPr id="22" name="Text 20"/>
          <p:cNvSpPr/>
          <p:nvPr/>
        </p:nvSpPr>
        <p:spPr>
          <a:xfrm>
            <a:off x="7685842" y="6166604"/>
            <a:ext cx="5893475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Full compatibility with existing school ERP and learning management systems.</a:t>
            </a:r>
            <a:endParaRPr lang="en-US" sz="1750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1482A3E0-EADB-F701-CDF6-736A5C30EB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46827" y="83111"/>
            <a:ext cx="3383573" cy="177409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28CF0055-E56C-4D95-5980-756E35715BFD}"/>
              </a:ext>
            </a:extLst>
          </p:cNvPr>
          <p:cNvSpPr/>
          <p:nvPr/>
        </p:nvSpPr>
        <p:spPr>
          <a:xfrm>
            <a:off x="12804252" y="7707142"/>
            <a:ext cx="1826148" cy="52245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2">
            <a:extLst>
              <a:ext uri="{FF2B5EF4-FFF2-40B4-BE49-F238E27FC236}">
                <a16:creationId xmlns:a16="http://schemas.microsoft.com/office/drawing/2014/main" id="{6053D47B-EF41-B7C6-B87D-50E862A7C6E2}"/>
              </a:ext>
            </a:extLst>
          </p:cNvPr>
          <p:cNvSpPr/>
          <p:nvPr/>
        </p:nvSpPr>
        <p:spPr>
          <a:xfrm>
            <a:off x="-188551" y="0"/>
            <a:ext cx="14941614" cy="8408020"/>
          </a:xfrm>
          <a:prstGeom prst="roundRect">
            <a:avLst>
              <a:gd name="adj" fmla="val 2896"/>
            </a:avLst>
          </a:prstGeom>
          <a:solidFill>
            <a:srgbClr val="D9EDF2"/>
          </a:solidFill>
          <a:ln/>
        </p:spPr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03446C1-ADAF-534B-F439-8AFBB9D3C23B}"/>
              </a:ext>
            </a:extLst>
          </p:cNvPr>
          <p:cNvSpPr txBox="1"/>
          <p:nvPr/>
        </p:nvSpPr>
        <p:spPr>
          <a:xfrm>
            <a:off x="5296829" y="3603845"/>
            <a:ext cx="73598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/>
              <a:t>Thank You</a:t>
            </a:r>
            <a:endParaRPr lang="en-IN" sz="7200" dirty="0"/>
          </a:p>
        </p:txBody>
      </p:sp>
    </p:spTree>
    <p:extLst>
      <p:ext uri="{BB962C8B-B14F-4D97-AF65-F5344CB8AC3E}">
        <p14:creationId xmlns:p14="http://schemas.microsoft.com/office/powerpoint/2010/main" val="5799714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464</Words>
  <Application>Microsoft Office PowerPoint</Application>
  <PresentationFormat>Custom</PresentationFormat>
  <Paragraphs>81</Paragraphs>
  <Slides>9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Host Grotesk Medium</vt:lpstr>
      <vt:lpstr>Roboto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krish kamleshbhai</cp:lastModifiedBy>
  <cp:revision>4</cp:revision>
  <dcterms:created xsi:type="dcterms:W3CDTF">2025-08-21T22:00:59Z</dcterms:created>
  <dcterms:modified xsi:type="dcterms:W3CDTF">2025-08-22T03:27:34Z</dcterms:modified>
</cp:coreProperties>
</file>